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13716000" cx="24384000"/>
  <p:notesSz cx="6858000" cy="9144000"/>
  <p:embeddedFontLst>
    <p:embeddedFont>
      <p:font typeface="Montserrat SemiBold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Light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regular.fntdata"/><Relationship Id="rId22" Type="http://schemas.openxmlformats.org/officeDocument/2006/relationships/font" Target="fonts/MontserratSemiBold-italic.fntdata"/><Relationship Id="rId21" Type="http://schemas.openxmlformats.org/officeDocument/2006/relationships/font" Target="fonts/MontserratSemiBold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MontserratSemiBol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Light-regular.fntdata"/><Relationship Id="rId27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Light-boldItalic.fntdata"/><Relationship Id="rId30" Type="http://schemas.openxmlformats.org/officeDocument/2006/relationships/font" Target="fonts/MontserratLight-italic.fntdata"/><Relationship Id="rId11" Type="http://schemas.openxmlformats.org/officeDocument/2006/relationships/slide" Target="slides/slide7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6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9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8.xml"/><Relationship Id="rId34" Type="http://schemas.openxmlformats.org/officeDocument/2006/relationships/font" Target="fonts/HelveticaNeue-italic.fntdata"/><Relationship Id="rId15" Type="http://schemas.openxmlformats.org/officeDocument/2006/relationships/slide" Target="slides/slide11.xml"/><Relationship Id="rId37" Type="http://schemas.openxmlformats.org/officeDocument/2006/relationships/font" Target="fonts/HelveticaNeueLight-bold.fntdata"/><Relationship Id="rId14" Type="http://schemas.openxmlformats.org/officeDocument/2006/relationships/slide" Target="slides/slide10.xml"/><Relationship Id="rId36" Type="http://schemas.openxmlformats.org/officeDocument/2006/relationships/font" Target="fonts/HelveticaNeueLight-regular.fntdata"/><Relationship Id="rId17" Type="http://schemas.openxmlformats.org/officeDocument/2006/relationships/slide" Target="slides/slide13.xml"/><Relationship Id="rId39" Type="http://schemas.openxmlformats.org/officeDocument/2006/relationships/font" Target="fonts/HelveticaNeueLight-boldItalic.fntdata"/><Relationship Id="rId16" Type="http://schemas.openxmlformats.org/officeDocument/2006/relationships/slide" Target="slides/slide12.xml"/><Relationship Id="rId38" Type="http://schemas.openxmlformats.org/officeDocument/2006/relationships/font" Target="fonts/HelveticaNeueLight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falar sobre desafio da semana que vem</a:t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932fdc834_0_1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para comparação em duas coisas</a:t>
            </a:r>
            <a:endParaRPr/>
          </a:p>
        </p:txBody>
      </p:sp>
      <p:sp>
        <p:nvSpPr>
          <p:cNvPr id="161" name="Google Shape;161;gc932fdc834_0_1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932fdc834_0_1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para comparação em duas coisas</a:t>
            </a:r>
            <a:endParaRPr/>
          </a:p>
        </p:txBody>
      </p:sp>
      <p:sp>
        <p:nvSpPr>
          <p:cNvPr id="173" name="Google Shape;173;gc932fdc834_0_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932fdc834_0_1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para comparação em duas coisas</a:t>
            </a:r>
            <a:endParaRPr/>
          </a:p>
        </p:txBody>
      </p:sp>
      <p:sp>
        <p:nvSpPr>
          <p:cNvPr id="185" name="Google Shape;185;gc932fdc834_0_1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2d02c745f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12d02c745f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932fdc834_0_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para comparação em duas coisas</a:t>
            </a:r>
            <a:endParaRPr/>
          </a:p>
        </p:txBody>
      </p:sp>
      <p:sp>
        <p:nvSpPr>
          <p:cNvPr id="206" name="Google Shape;206;gc932fdc834_0_2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f93d282d8_0_1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8f93d282d8_0_1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932fdc834_0_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c932fdc834_0_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932fdc834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falar que ja vimos </a:t>
            </a:r>
            <a:endParaRPr/>
          </a:p>
        </p:txBody>
      </p:sp>
      <p:sp>
        <p:nvSpPr>
          <p:cNvPr id="84" name="Google Shape;84;gc932fdc834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932fdc834_0_1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falar que ja vimos </a:t>
            </a:r>
            <a:endParaRPr/>
          </a:p>
        </p:txBody>
      </p:sp>
      <p:sp>
        <p:nvSpPr>
          <p:cNvPr id="96" name="Google Shape;96;gc932fdc834_0_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932fdc834_0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para comparação em duas coisas</a:t>
            </a:r>
            <a:endParaRPr/>
          </a:p>
        </p:txBody>
      </p:sp>
      <p:sp>
        <p:nvSpPr>
          <p:cNvPr id="108" name="Google Shape;108;gc932fdc834_0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932fdc834_0_1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para comparação em duas coisas</a:t>
            </a:r>
            <a:endParaRPr/>
          </a:p>
        </p:txBody>
      </p:sp>
      <p:sp>
        <p:nvSpPr>
          <p:cNvPr id="120" name="Google Shape;120;gc932fdc834_0_1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932fdc834_0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para comparação em duas coisas</a:t>
            </a:r>
            <a:endParaRPr/>
          </a:p>
        </p:txBody>
      </p:sp>
      <p:sp>
        <p:nvSpPr>
          <p:cNvPr id="132" name="Google Shape;132;gc932fdc834_0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2d02c745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112d02c745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932fdc834_0_2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c932fdc834_0_2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">
  <p:cSld name="Citaçã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4833937" y="8947546"/>
            <a:ext cx="14716126" cy="75009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b="1" sz="3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833937" y="5981303"/>
            <a:ext cx="14716126" cy="1003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 Light"/>
              <a:buNone/>
              <a:defRPr sz="5600"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">
  <p:cSld name="F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>
            <p:ph idx="2" type="pic"/>
          </p:nvPr>
        </p:nvSpPr>
        <p:spPr>
          <a:xfrm>
            <a:off x="3048000" y="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Em Branco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</p:spPr>
        <p:txBody>
          <a:bodyPr anchorCtr="0" anchor="ctr" bIns="71425" lIns="71425" spcFirstLastPara="1" rIns="71425" wrap="square" tIns="7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Horizontal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>
            <p:ph idx="2" type="pic"/>
          </p:nvPr>
        </p:nvSpPr>
        <p:spPr>
          <a:xfrm>
            <a:off x="5298281" y="892968"/>
            <a:ext cx="13751719" cy="8322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4833937" y="11519296"/>
            <a:ext cx="14716126" cy="171450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Centro">
  <p:cSld name="Título - Centr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Vertical">
  <p:cSld name="Foto - Vertical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>
            <p:ph idx="2" type="pic"/>
          </p:nvPr>
        </p:nvSpPr>
        <p:spPr>
          <a:xfrm>
            <a:off x="12495609" y="1071562"/>
            <a:ext cx="7500938" cy="11590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387453" y="1071562"/>
            <a:ext cx="7500938" cy="5625704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Helvetica Neue Light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387453" y="7036593"/>
            <a:ext cx="7500938" cy="5625704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Superior">
  <p:cSld name="Título - Superio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11935814" y="13026231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Marcadores">
  <p:cSld name="Título e Marcadore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Marcadores e Foto">
  <p:cSld name="Título, Marcadores e F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>
            <p:ph idx="2" type="pic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09575" lvl="0" marL="4572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1pPr>
            <a:lvl2pPr indent="-409575" lvl="1" marL="9144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2pPr>
            <a:lvl3pPr indent="-409575" lvl="2" marL="13716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3pPr>
            <a:lvl4pPr indent="-409575" lvl="3" marL="18288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4pPr>
            <a:lvl5pPr indent="-409575" lvl="4" marL="22860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cadores">
  <p:cSld name="Marcadore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4387453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ês Fotos">
  <p:cSld name="Três Foto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>
            <p:ph idx="2" type="pic"/>
          </p:nvPr>
        </p:nvSpPr>
        <p:spPr>
          <a:xfrm>
            <a:off x="12495609" y="7161609"/>
            <a:ext cx="7500938" cy="548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3" name="Google Shape;43;p10"/>
          <p:cNvSpPr/>
          <p:nvPr>
            <p:ph idx="3" type="pic"/>
          </p:nvPr>
        </p:nvSpPr>
        <p:spPr>
          <a:xfrm>
            <a:off x="12495609" y="1071562"/>
            <a:ext cx="7500938" cy="548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4" name="Google Shape;44;p10"/>
          <p:cNvSpPr/>
          <p:nvPr>
            <p:ph idx="4" type="pic"/>
          </p:nvPr>
        </p:nvSpPr>
        <p:spPr>
          <a:xfrm>
            <a:off x="4387453" y="1072805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762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762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762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762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762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762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762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762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762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935814" y="13026231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Relationship Id="rId4" Type="http://schemas.openxmlformats.org/officeDocument/2006/relationships/image" Target="../media/image3.png"/><Relationship Id="rId5" Type="http://schemas.openxmlformats.org/officeDocument/2006/relationships/hyperlink" Target="https://developer.mozilla.org/pt-BR/docs/Web/JavaScript/Reference/Global_Objects/Array/join" TargetMode="External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Relationship Id="rId4" Type="http://schemas.openxmlformats.org/officeDocument/2006/relationships/image" Target="../media/image3.png"/><Relationship Id="rId5" Type="http://schemas.openxmlformats.org/officeDocument/2006/relationships/hyperlink" Target="https://developer.mozilla.org/pt-BR/docs/Web/JavaScript/Reference/Global_Objects/Array/concat" TargetMode="External"/><Relationship Id="rId6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Relationship Id="rId4" Type="http://schemas.openxmlformats.org/officeDocument/2006/relationships/image" Target="../media/image3.png"/><Relationship Id="rId5" Type="http://schemas.openxmlformats.org/officeDocument/2006/relationships/hyperlink" Target="https://developer.mozilla.org/pt-BR/docs/Web/JavaScript/Reference/Global_Objects/Array/slice" TargetMode="External"/><Relationship Id="rId6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3.png"/><Relationship Id="rId5" Type="http://schemas.openxmlformats.org/officeDocument/2006/relationships/hyperlink" Target="https://developer.mozilla.org/pt-BR/docs/Web/JavaScript/Reference/Global_Objects/Array/splice" TargetMode="External"/><Relationship Id="rId6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hyperlink" Target="https://www.cubos.academy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Relationship Id="rId4" Type="http://schemas.openxmlformats.org/officeDocument/2006/relationships/image" Target="../media/image3.png"/><Relationship Id="rId5" Type="http://schemas.openxmlformats.org/officeDocument/2006/relationships/hyperlink" Target="https://developer.mozilla.org/pt-BR/docs/Web/JavaScript/Reference/Global_Objects/Array/indexOf" TargetMode="External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Relationship Id="rId4" Type="http://schemas.openxmlformats.org/officeDocument/2006/relationships/image" Target="../media/image3.png"/><Relationship Id="rId5" Type="http://schemas.openxmlformats.org/officeDocument/2006/relationships/hyperlink" Target="https://developer.mozilla.org/pt-BR/docs/Web/JavaScript/Reference/Global_Objects/Array/contains" TargetMode="External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Relationship Id="rId4" Type="http://schemas.openxmlformats.org/officeDocument/2006/relationships/image" Target="../media/image3.png"/><Relationship Id="rId5" Type="http://schemas.openxmlformats.org/officeDocument/2006/relationships/hyperlink" Target="https://developer.mozilla.org/pt-BR/docs/Web/JavaScript/Reference/Global_Objects/Array/reverse" TargetMode="External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0" y="4957763"/>
            <a:ext cx="7620000" cy="3800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16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67" name="Google Shape;6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p16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 amt="20000"/>
          </a:blip>
          <a:srcRect b="-1069" l="-990" r="989" t="1070"/>
          <a:stretch/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712027" y="5459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/>
        </p:nvSpPr>
        <p:spPr>
          <a:xfrm>
            <a:off x="1698600" y="4181400"/>
            <a:ext cx="85560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Junta todos os elementos de um array em uma string, separando-os com vírgulas, e retorna esta string.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Opcionalmente, pode-se passar uma string como argumento para ser colocada entre os itens.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Doc completa </a:t>
            </a:r>
            <a:r>
              <a:rPr lang="en-US" sz="4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aqui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12430800" y="-36900"/>
            <a:ext cx="119532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0" y="2147975"/>
            <a:ext cx="119532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join()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11953200" y="1995575"/>
            <a:ext cx="124308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Exemplo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12394650" y="12303300"/>
            <a:ext cx="119532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39272" y="4650712"/>
            <a:ext cx="10336276" cy="66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 amt="20000"/>
          </a:blip>
          <a:srcRect b="-1069" l="-990" r="989" t="1070"/>
          <a:stretch/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712027" y="5459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1698600" y="4181400"/>
            <a:ext cx="92208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Retorna um novo único array que é a concatenação de todos os arrays passados como argumento.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Doc completa </a:t>
            </a:r>
            <a:r>
              <a:rPr lang="en-US" sz="4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aqui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6"/>
          <p:cNvSpPr/>
          <p:nvPr/>
        </p:nvSpPr>
        <p:spPr>
          <a:xfrm>
            <a:off x="12430800" y="-36900"/>
            <a:ext cx="119532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0" y="2147975"/>
            <a:ext cx="119532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concat()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11953200" y="1995575"/>
            <a:ext cx="124308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Exemplo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12394650" y="12303300"/>
            <a:ext cx="119532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39500" y="4832400"/>
            <a:ext cx="107823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 amt="20000"/>
          </a:blip>
          <a:srcRect b="-1069" l="-990" r="989" t="1070"/>
          <a:stretch/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712027" y="5459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/>
        </p:nvSpPr>
        <p:spPr>
          <a:xfrm>
            <a:off x="1698600" y="4961900"/>
            <a:ext cx="8556000" cy="7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Faz uma cópia de parte de um array, retornando essa cópia. 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array original não é modificado.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Doc completa </a:t>
            </a:r>
            <a:r>
              <a:rPr lang="en-US" sz="4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aqui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27"/>
          <p:cNvSpPr/>
          <p:nvPr/>
        </p:nvSpPr>
        <p:spPr>
          <a:xfrm>
            <a:off x="12430800" y="-36900"/>
            <a:ext cx="119532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0" y="2147975"/>
            <a:ext cx="119532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slice()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11953200" y="1995575"/>
            <a:ext cx="124308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Exemplo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30800" y="6124575"/>
            <a:ext cx="11953199" cy="2439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8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 txBox="1"/>
          <p:nvPr/>
        </p:nvSpPr>
        <p:spPr>
          <a:xfrm>
            <a:off x="7800900" y="3033725"/>
            <a:ext cx="15385200" cy="9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Faça uma função que, dado um determinado conjunto de dados, descarta os primeiro e os últimos 10% dados, aproveitando apenas os 80% centrais.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28"/>
          <p:cNvSpPr/>
          <p:nvPr/>
        </p:nvSpPr>
        <p:spPr>
          <a:xfrm>
            <a:off x="0" y="0"/>
            <a:ext cx="61737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01" name="Google Shape;201;p28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-354737" y="5460849"/>
            <a:ext cx="13193224" cy="27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/>
        </p:nvSpPr>
        <p:spPr>
          <a:xfrm>
            <a:off x="7856550" y="579450"/>
            <a:ext cx="125916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Exercício Resolvido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716250" y="5395400"/>
            <a:ext cx="4476600" cy="48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rgbClr val="FF0178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endParaRPr b="1" sz="20000">
              <a:solidFill>
                <a:srgbClr val="FF01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9"/>
          <p:cNvPicPr preferRelativeResize="0"/>
          <p:nvPr/>
        </p:nvPicPr>
        <p:blipFill rotWithShape="1">
          <a:blip r:embed="rId3">
            <a:alphaModFix amt="20000"/>
          </a:blip>
          <a:srcRect b="-1069" l="-990" r="989" t="1070"/>
          <a:stretch/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712027" y="5459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9"/>
          <p:cNvSpPr txBox="1"/>
          <p:nvPr/>
        </p:nvSpPr>
        <p:spPr>
          <a:xfrm>
            <a:off x="1698600" y="4181400"/>
            <a:ext cx="85560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Altera o conteúdo de uma lista, removendo zero ou mais itens de um array num determinado índice.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Opcionalmente, pode-se inserir um ou mais itens no local onde outros foram deletados.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Doc completa </a:t>
            </a:r>
            <a:r>
              <a:rPr lang="en-US" sz="4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aqui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9"/>
          <p:cNvSpPr/>
          <p:nvPr/>
        </p:nvSpPr>
        <p:spPr>
          <a:xfrm>
            <a:off x="12430800" y="-36900"/>
            <a:ext cx="119532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0" y="2147975"/>
            <a:ext cx="119532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splice()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29"/>
          <p:cNvSpPr txBox="1"/>
          <p:nvPr/>
        </p:nvSpPr>
        <p:spPr>
          <a:xfrm>
            <a:off x="11953200" y="1995575"/>
            <a:ext cx="124308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Exemplo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29"/>
          <p:cNvSpPr txBox="1"/>
          <p:nvPr/>
        </p:nvSpPr>
        <p:spPr>
          <a:xfrm>
            <a:off x="12394650" y="12303300"/>
            <a:ext cx="119532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215" name="Google Shape;21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44775" y="5362575"/>
            <a:ext cx="11525250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30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221" name="Google Shape;22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0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Google Shape;223;p30"/>
          <p:cNvGrpSpPr/>
          <p:nvPr/>
        </p:nvGrpSpPr>
        <p:grpSpPr>
          <a:xfrm>
            <a:off x="13408932" y="3145525"/>
            <a:ext cx="6604669" cy="2661150"/>
            <a:chOff x="14347050" y="2633950"/>
            <a:chExt cx="6425400" cy="2661150"/>
          </a:xfrm>
        </p:grpSpPr>
        <p:sp>
          <p:nvSpPr>
            <p:cNvPr id="224" name="Google Shape;224;p30"/>
            <p:cNvSpPr/>
            <p:nvPr/>
          </p:nvSpPr>
          <p:spPr>
            <a:xfrm>
              <a:off x="14347050" y="2633950"/>
              <a:ext cx="6425400" cy="2205000"/>
            </a:xfrm>
            <a:prstGeom prst="roundRect">
              <a:avLst>
                <a:gd fmla="val 16667" name="adj"/>
              </a:avLst>
            </a:prstGeom>
            <a:solidFill>
              <a:srgbClr val="FF0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 flipH="1" rot="10800000">
              <a:off x="14358353" y="3631900"/>
              <a:ext cx="1872000" cy="1663200"/>
            </a:xfrm>
            <a:prstGeom prst="rtTriangle">
              <a:avLst/>
            </a:prstGeom>
            <a:solidFill>
              <a:srgbClr val="FF0178"/>
            </a:solidFill>
            <a:ln cap="flat" cmpd="sng" w="19050">
              <a:solidFill>
                <a:srgbClr val="FF01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6" name="Google Shape;226;p3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10102" r="10094" t="0"/>
          <a:stretch/>
        </p:blipFill>
        <p:spPr>
          <a:xfrm>
            <a:off x="9398425" y="5112000"/>
            <a:ext cx="5587150" cy="34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 txBox="1"/>
          <p:nvPr>
            <p:ph idx="1" type="body"/>
          </p:nvPr>
        </p:nvSpPr>
        <p:spPr>
          <a:xfrm>
            <a:off x="15524375" y="3412175"/>
            <a:ext cx="40707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62"/>
              <a:buFont typeface="Montserrat"/>
              <a:buNone/>
            </a:pPr>
            <a:r>
              <a:rPr lang="en-US" sz="3762">
                <a:latin typeface="Montserrat SemiBold"/>
                <a:ea typeface="Montserrat SemiBold"/>
                <a:cs typeface="Montserrat SemiBold"/>
                <a:sym typeface="Montserrat SemiBold"/>
              </a:rPr>
              <a:t>José Messias Jr.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8"/>
              <a:buFont typeface="Montserrat Medium"/>
              <a:buNone/>
            </a:pP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Fundador &amp; CEO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8"/>
              <a:buFont typeface="Montserrat Medium"/>
              <a:buNone/>
            </a:pP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jose</a:t>
            </a:r>
            <a:r>
              <a:rPr i="0" lang="en-US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@cubos.io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38309" y="3566636"/>
            <a:ext cx="1410465" cy="143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 rotWithShape="1">
          <a:blip r:embed="rId7">
            <a:alphaModFix/>
          </a:blip>
          <a:srcRect b="24870" l="14872" r="14872" t="4875"/>
          <a:stretch/>
        </p:blipFill>
        <p:spPr>
          <a:xfrm>
            <a:off x="13813175" y="3517650"/>
            <a:ext cx="1460700" cy="1460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0" name="Google Shape;230;p30"/>
          <p:cNvSpPr txBox="1"/>
          <p:nvPr/>
        </p:nvSpPr>
        <p:spPr>
          <a:xfrm>
            <a:off x="7363050" y="11297950"/>
            <a:ext cx="96579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www.cubos.academy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17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76" name="Google Shape;76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17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8" name="Google Shape;78;p17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7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Lógica de Programação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Métodos de Arrays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 amt="44000"/>
          </a:blip>
          <a:srcRect b="0" l="8778" r="33044" t="0"/>
          <a:stretch/>
        </p:blipFill>
        <p:spPr>
          <a:xfrm>
            <a:off x="12394901" y="-68900"/>
            <a:ext cx="12169224" cy="1395165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/>
          <p:nvPr/>
        </p:nvSpPr>
        <p:spPr>
          <a:xfrm>
            <a:off x="1077525" y="-186725"/>
            <a:ext cx="111813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2648150" y="4161850"/>
            <a:ext cx="9027900" cy="5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length (propriedade)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.push() - insere no fim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.pop()- remove do fim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.unshift() - insere o inicio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.shift() - remove do início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0" name="Google Shape;90;p18"/>
          <p:cNvGrpSpPr/>
          <p:nvPr/>
        </p:nvGrpSpPr>
        <p:grpSpPr>
          <a:xfrm flipH="1" rot="5400000">
            <a:off x="781400" y="5953600"/>
            <a:ext cx="24444300" cy="1906650"/>
            <a:chOff x="-30150" y="12383050"/>
            <a:chExt cx="24444300" cy="1906650"/>
          </a:xfrm>
        </p:grpSpPr>
        <p:pic>
          <p:nvPicPr>
            <p:cNvPr id="91" name="Google Shape;91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8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18"/>
          <p:cNvSpPr txBox="1"/>
          <p:nvPr/>
        </p:nvSpPr>
        <p:spPr>
          <a:xfrm>
            <a:off x="1763025" y="1768475"/>
            <a:ext cx="140748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Já vimos antes: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 amt="44000"/>
          </a:blip>
          <a:srcRect b="0" l="6640" r="33045" t="0"/>
          <a:stretch/>
        </p:blipFill>
        <p:spPr>
          <a:xfrm>
            <a:off x="11948076" y="-68900"/>
            <a:ext cx="12616051" cy="1395165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/>
          <p:nvPr/>
        </p:nvSpPr>
        <p:spPr>
          <a:xfrm>
            <a:off x="1077525" y="-186725"/>
            <a:ext cx="120750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522425" y="3871625"/>
            <a:ext cx="82701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indexOf() e includes()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concat()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splice()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join()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reverse()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slice()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toString()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2" name="Google Shape;102;p19"/>
          <p:cNvGrpSpPr/>
          <p:nvPr/>
        </p:nvGrpSpPr>
        <p:grpSpPr>
          <a:xfrm flipH="1" rot="5400000">
            <a:off x="1733375" y="5904675"/>
            <a:ext cx="24444300" cy="1906650"/>
            <a:chOff x="-30150" y="12383050"/>
            <a:chExt cx="24444300" cy="1906650"/>
          </a:xfrm>
        </p:grpSpPr>
        <p:pic>
          <p:nvPicPr>
            <p:cNvPr id="103" name="Google Shape;103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9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9"/>
          <p:cNvSpPr txBox="1"/>
          <p:nvPr/>
        </p:nvSpPr>
        <p:spPr>
          <a:xfrm>
            <a:off x="1763025" y="1562250"/>
            <a:ext cx="140748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Métodos de Arrays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 amt="20000"/>
          </a:blip>
          <a:srcRect b="-1069" l="-990" r="989" t="1070"/>
          <a:stretch/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712027" y="5459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1698600" y="4961900"/>
            <a:ext cx="85560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Encontra um item dentro de um array, retornando o índice da primeira ocorrência do item procurado.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Doc completa </a:t>
            </a:r>
            <a:r>
              <a:rPr lang="en-US" sz="4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aqui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12430800" y="-36900"/>
            <a:ext cx="119532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0" y="2147975"/>
            <a:ext cx="119532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indexOf()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11953200" y="1995575"/>
            <a:ext cx="124308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Exemplo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12394650" y="12303300"/>
            <a:ext cx="119532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59050" y="5762625"/>
            <a:ext cx="11696700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 amt="20000"/>
          </a:blip>
          <a:srcRect b="-1069" l="-990" r="989" t="1070"/>
          <a:stretch/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712027" y="5459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1698600" y="4961900"/>
            <a:ext cx="85560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Verifica se existe um item dentro de um array, retornando true ou false.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Doc completa </a:t>
            </a:r>
            <a:r>
              <a:rPr lang="en-US" sz="4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aqui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12430800" y="-36900"/>
            <a:ext cx="119532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0" y="2147975"/>
            <a:ext cx="119532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includes()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11953200" y="1995575"/>
            <a:ext cx="124308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Exemplo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12394650" y="12303300"/>
            <a:ext cx="119532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75275" y="5326600"/>
            <a:ext cx="1179195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 amt="20000"/>
          </a:blip>
          <a:srcRect b="-1069" l="-990" r="989" t="1070"/>
          <a:stretch/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712027" y="5459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1698600" y="4181400"/>
            <a:ext cx="85560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Inverte a ordem dos itens de um array.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Os últimos serão os primeiros.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Doc completa </a:t>
            </a:r>
            <a:r>
              <a:rPr lang="en-US" sz="4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aqui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12430800" y="-36900"/>
            <a:ext cx="119532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0" y="2147975"/>
            <a:ext cx="119532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reverse()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11953200" y="1995575"/>
            <a:ext cx="124308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Exemplo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12394650" y="12303300"/>
            <a:ext cx="119532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21225" y="5667375"/>
            <a:ext cx="11763100" cy="28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1969650" y="1938225"/>
            <a:ext cx="184785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Atenção! Reverse modifica o array original!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9650" y="4310025"/>
            <a:ext cx="19754924" cy="86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7800900" y="3033725"/>
            <a:ext cx="15385200" cy="9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Faça uma função que recebe parâmetros do tipo string e imprime na tela essa string invertida, ou seja, de trás para frente.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Dica: lembre-se que o método reverse() só pode ser chamado por arrays.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4"/>
          <p:cNvSpPr/>
          <p:nvPr/>
        </p:nvSpPr>
        <p:spPr>
          <a:xfrm>
            <a:off x="0" y="0"/>
            <a:ext cx="61737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-354737" y="5460849"/>
            <a:ext cx="13193224" cy="27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/>
        </p:nvSpPr>
        <p:spPr>
          <a:xfrm>
            <a:off x="7856550" y="579450"/>
            <a:ext cx="125916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Exercício Resolvido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716250" y="5395400"/>
            <a:ext cx="4476600" cy="48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rgbClr val="FF0178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endParaRPr b="1" sz="20000">
              <a:solidFill>
                <a:srgbClr val="FF01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